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0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E567B-7E82-46FF-ABBD-2487BFAD93B4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05574-1554-488D-9050-89C0F7241E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3263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66A538-3026-454A-99DA-206819465D24}" type="slidenum">
              <a:rPr lang="ru-RU" sz="1200">
                <a:latin typeface="Calibri" pitchFamily="34" charset="0"/>
              </a:rPr>
              <a:pPr algn="r"/>
              <a:t>4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71FD0-0103-4F57-BCCA-9DBD38A17AA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630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896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042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838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48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74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1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53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15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41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33BD-AD52-41CF-A163-AA88062F4E5B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5AE9-3A53-445C-AD0B-3AF518DBE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510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Development in TIPS RAS of novel advanced processes  for conversion of  gaseous feedstock and polymer wastes to value-added chemical products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1026" name="Рисунок 15" descr="AIP-CR-1993-20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805264"/>
            <a:ext cx="1835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906412"/>
            <a:ext cx="156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INOVACE 2013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0138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911" y="332656"/>
            <a:ext cx="8304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Innovation technologies  for unconventional chemical </a:t>
            </a:r>
            <a:r>
              <a:rPr lang="en-US" sz="2800" b="1" smtClean="0"/>
              <a:t>feedstock transformation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60848"/>
            <a:ext cx="77768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technology for synthesis gas production</a:t>
            </a:r>
          </a:p>
          <a:p>
            <a:pPr marL="342900" indent="-342900">
              <a:buAutoNum type="arabicPeriod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technology for  production of olefins or gasoline  from   natural , associated or biogas</a:t>
            </a:r>
          </a:p>
          <a:p>
            <a:pPr marL="342900" indent="-342900">
              <a:buAutoNum type="arabicPeriod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technologies for synthesis gas transformation  in slurry systems </a:t>
            </a:r>
          </a:p>
          <a:p>
            <a:pPr marL="342900" indent="-342900">
              <a:buAutoNum type="arabicPeriod"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 processes for polymer waste to fuel  transformation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6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000" dirty="0" smtClean="0"/>
              <a:t>OXIDATION OF NATURAL GASES TO SYN-GAS IN REACTOR SYSTEM WITH FEEDING OF OXIDANT AND </a:t>
            </a:r>
            <a:r>
              <a:rPr lang="ru-RU" sz="2000" dirty="0" smtClean="0"/>
              <a:t> </a:t>
            </a:r>
            <a:r>
              <a:rPr lang="en-US" sz="2000" dirty="0" smtClean="0"/>
              <a:t>HYDROCAARBON IN DIFFERENT REACTORS</a:t>
            </a:r>
            <a:endParaRPr lang="ru-RU" sz="20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6338" y="3022081"/>
            <a:ext cx="2125266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Natural </a:t>
            </a:r>
            <a:r>
              <a:rPr lang="en-US" dirty="0" smtClean="0">
                <a:latin typeface="+mj-lt"/>
              </a:rPr>
              <a:t>or a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ssociated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gas,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Biogas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-36512" y="1688232"/>
            <a:ext cx="1512168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</a:t>
            </a:r>
            <a:r>
              <a:rPr kumimoji="0" lang="en-US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+ CO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syn</a:t>
            </a:r>
            <a:r>
              <a:rPr lang="en-US" dirty="0" smtClean="0">
                <a:latin typeface="+mj-lt"/>
              </a:rPr>
              <a:t>-gas)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349556" y="3859703"/>
            <a:ext cx="89693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Air</a:t>
            </a:r>
            <a: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522738" y="2052309"/>
            <a:ext cx="1112961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Nitrogen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411760" y="1250800"/>
            <a:ext cx="1479326" cy="4079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Metal oxide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1180830" y="1568822"/>
            <a:ext cx="3711575" cy="2341974"/>
            <a:chOff x="2821" y="2753"/>
            <a:chExt cx="5586" cy="22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3674" y="2753"/>
              <a:ext cx="1322" cy="226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BE5F1"/>
                </a:gs>
                <a:gs pos="100000">
                  <a:srgbClr val="B8CCE4"/>
                </a:gs>
              </a:gsLst>
              <a:lin ang="5400000" scaled="1"/>
            </a:gradFill>
            <a:ln w="25400">
              <a:solidFill>
                <a:srgbClr val="365F9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6264" y="2753"/>
              <a:ext cx="1326" cy="226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BE5F1"/>
                </a:gs>
                <a:gs pos="100000">
                  <a:srgbClr val="B8CCE4"/>
                </a:gs>
              </a:gsLst>
              <a:lin ang="5400000" scaled="1"/>
            </a:gradFill>
            <a:ln w="25400">
              <a:solidFill>
                <a:srgbClr val="365F9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auto">
            <a:xfrm>
              <a:off x="2821" y="4612"/>
              <a:ext cx="747" cy="190"/>
            </a:xfrm>
            <a:prstGeom prst="rightArrow">
              <a:avLst>
                <a:gd name="adj1" fmla="val 50000"/>
                <a:gd name="adj2" fmla="val 98289"/>
              </a:avLst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rot="10800000">
              <a:off x="2821" y="3058"/>
              <a:ext cx="747" cy="190"/>
            </a:xfrm>
            <a:prstGeom prst="rightArrow">
              <a:avLst>
                <a:gd name="adj1" fmla="val 50000"/>
                <a:gd name="adj2" fmla="val 98289"/>
              </a:avLst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5" name="AutoShape 21"/>
            <p:cNvSpPr>
              <a:spLocks noChangeArrowheads="1"/>
            </p:cNvSpPr>
            <p:nvPr/>
          </p:nvSpPr>
          <p:spPr bwMode="auto">
            <a:xfrm rot="10800000">
              <a:off x="7660" y="4612"/>
              <a:ext cx="747" cy="190"/>
            </a:xfrm>
            <a:prstGeom prst="rightArrow">
              <a:avLst>
                <a:gd name="adj1" fmla="val 50000"/>
                <a:gd name="adj2" fmla="val 98289"/>
              </a:avLst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>
              <a:off x="7660" y="2936"/>
              <a:ext cx="747" cy="190"/>
            </a:xfrm>
            <a:prstGeom prst="rightArrow">
              <a:avLst>
                <a:gd name="adj1" fmla="val 50000"/>
                <a:gd name="adj2" fmla="val 98289"/>
              </a:avLst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7" name="AutoShape 23"/>
            <p:cNvSpPr>
              <a:spLocks noChangeArrowheads="1"/>
            </p:cNvSpPr>
            <p:nvPr/>
          </p:nvSpPr>
          <p:spPr bwMode="auto">
            <a:xfrm>
              <a:off x="5203" y="4422"/>
              <a:ext cx="870" cy="380"/>
            </a:xfrm>
            <a:prstGeom prst="curvedUpArrow">
              <a:avLst>
                <a:gd name="adj1" fmla="val 45789"/>
                <a:gd name="adj2" fmla="val 91579"/>
                <a:gd name="adj3" fmla="val 33333"/>
              </a:avLst>
            </a:prstGeom>
            <a:solidFill>
              <a:srgbClr val="B8CC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  <p:sp>
          <p:nvSpPr>
            <p:cNvPr id="1048" name="AutoShape 24"/>
            <p:cNvSpPr>
              <a:spLocks noChangeArrowheads="1"/>
            </p:cNvSpPr>
            <p:nvPr/>
          </p:nvSpPr>
          <p:spPr bwMode="auto">
            <a:xfrm rot="10800000">
              <a:off x="5203" y="3140"/>
              <a:ext cx="870" cy="380"/>
            </a:xfrm>
            <a:prstGeom prst="curvedUpArrow">
              <a:avLst>
                <a:gd name="adj1" fmla="val 45789"/>
                <a:gd name="adj2" fmla="val 91579"/>
                <a:gd name="adj3" fmla="val 33333"/>
              </a:avLst>
            </a:prstGeom>
            <a:solidFill>
              <a:srgbClr val="B8CC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+mj-lt"/>
              </a:endParaRPr>
            </a:p>
          </p:txBody>
        </p:sp>
      </p:grp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2732521" y="3951792"/>
            <a:ext cx="1418909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Metal (Me)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16360" y="5722775"/>
            <a:ext cx="367240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i="1" dirty="0" smtClean="0">
                <a:latin typeface="+mj-lt"/>
              </a:rPr>
              <a:t>Catalyst regeneration</a:t>
            </a:r>
            <a:r>
              <a:rPr lang="ru-RU" i="1" dirty="0" smtClean="0">
                <a:latin typeface="+mj-lt"/>
              </a:rPr>
              <a:t>:</a:t>
            </a:r>
          </a:p>
          <a:p>
            <a:pPr>
              <a:buNone/>
            </a:pP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 </a:t>
            </a:r>
            <a:r>
              <a:rPr lang="pt-BR" dirty="0" smtClean="0">
                <a:latin typeface="+mj-lt"/>
              </a:rPr>
              <a:t>O</a:t>
            </a:r>
            <a:r>
              <a:rPr lang="pt-BR" sz="1200" dirty="0" smtClean="0">
                <a:latin typeface="+mj-lt"/>
              </a:rPr>
              <a:t>2</a:t>
            </a:r>
            <a:r>
              <a:rPr lang="pt-BR" dirty="0" smtClean="0">
                <a:latin typeface="+mj-lt"/>
              </a:rPr>
              <a:t> + </a:t>
            </a:r>
            <a:r>
              <a:rPr lang="ru-RU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Me</a:t>
            </a:r>
            <a:r>
              <a:rPr lang="ru-RU" baseline="30000" dirty="0" smtClean="0">
                <a:latin typeface="+mj-lt"/>
              </a:rPr>
              <a:t>0 </a:t>
            </a:r>
            <a:r>
              <a:rPr lang="en-US" dirty="0" smtClean="0">
                <a:latin typeface="+mj-lt"/>
              </a:rPr>
              <a:t>→ </a:t>
            </a:r>
            <a:r>
              <a:rPr lang="ru-RU" dirty="0" smtClean="0">
                <a:latin typeface="+mj-lt"/>
              </a:rPr>
              <a:t>2</a:t>
            </a:r>
            <a:r>
              <a:rPr lang="pt-BR" dirty="0" smtClean="0">
                <a:latin typeface="+mj-lt"/>
              </a:rPr>
              <a:t>MeO</a:t>
            </a:r>
            <a:endParaRPr lang="ru-RU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1250120" y="2457192"/>
            <a:ext cx="187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+mj-lt"/>
              </a:rPr>
              <a:t>Syn</a:t>
            </a:r>
            <a:r>
              <a:rPr lang="en-US" dirty="0" smtClean="0">
                <a:latin typeface="+mj-lt"/>
              </a:rPr>
              <a:t>-gas formation reactor</a:t>
            </a:r>
            <a:endParaRPr lang="ru-RU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3143852" y="2588856"/>
            <a:ext cx="158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Regenerator</a:t>
            </a:r>
            <a:endParaRPr lang="ru-RU" dirty="0"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5637" y="4316903"/>
            <a:ext cx="374441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i="1" dirty="0" smtClean="0"/>
              <a:t>Conversion hydrocarbons in </a:t>
            </a:r>
            <a:r>
              <a:rPr lang="en-US" i="1" dirty="0" err="1" smtClean="0"/>
              <a:t>syn</a:t>
            </a:r>
            <a:r>
              <a:rPr lang="en-US" i="1" dirty="0" smtClean="0"/>
              <a:t>-gas</a:t>
            </a:r>
            <a:r>
              <a:rPr lang="ru-RU" i="1" dirty="0" smtClean="0"/>
              <a:t>:</a:t>
            </a:r>
          </a:p>
          <a:p>
            <a:endParaRPr lang="ru-RU" dirty="0" smtClean="0"/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err="1" smtClean="0"/>
              <a:t>H</a:t>
            </a:r>
            <a:r>
              <a:rPr lang="en-US" baseline="-25000" dirty="0" err="1" smtClean="0"/>
              <a:t>m</a:t>
            </a:r>
            <a:r>
              <a:rPr lang="en-US" dirty="0" smtClean="0"/>
              <a:t> + </a:t>
            </a:r>
            <a:r>
              <a:rPr lang="en-US" dirty="0" err="1" smtClean="0"/>
              <a:t>nMeO</a:t>
            </a:r>
            <a:r>
              <a:rPr lang="en-US" dirty="0" smtClean="0"/>
              <a:t> → </a:t>
            </a:r>
            <a:r>
              <a:rPr lang="en-US" dirty="0" err="1" smtClean="0"/>
              <a:t>nCO</a:t>
            </a:r>
            <a:r>
              <a:rPr lang="en-US" dirty="0" smtClean="0"/>
              <a:t> + ½m H</a:t>
            </a:r>
            <a:r>
              <a:rPr lang="en-US" baseline="-25000" dirty="0" smtClean="0"/>
              <a:t>2 </a:t>
            </a:r>
            <a:r>
              <a:rPr lang="en-US" dirty="0" smtClean="0"/>
              <a:t>+ </a:t>
            </a:r>
            <a:r>
              <a:rPr lang="en-US" dirty="0" err="1" smtClean="0"/>
              <a:t>nMe</a:t>
            </a:r>
            <a:endParaRPr lang="en-US" dirty="0" smtClean="0"/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+CH</a:t>
            </a:r>
            <a:r>
              <a:rPr lang="en-US" baseline="-25000" dirty="0" smtClean="0"/>
              <a:t>4</a:t>
            </a:r>
            <a:r>
              <a:rPr lang="en-US" dirty="0" smtClean="0"/>
              <a:t> = 2CO+2H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9218" y="2368011"/>
            <a:ext cx="3872011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ADVANTAGES OF NEW TECHNOLOGY OF SYNGAS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PRODUCTION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44 % less capital costs  and 16% less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syngas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production costs  in comparison to traditional steam reforming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Processing of associated petroleum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gas with a wide range of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C2-C4 hydrocarbons and  CO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into synthesis gas 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Using air as an oxidant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without dilution of </a:t>
            </a:r>
            <a:r>
              <a:rPr kumimoji="0" lang="en-US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syngas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with nitrogen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Elimination of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the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formation of explosive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oxygen-hydrocarbon mixtures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Low rate of catalyst deactivation due to coke removal during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regeneration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Production of considerable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amounts  of pure nitrogen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7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06C55-CEDA-457B-88A1-CE1369F6DB6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7029415" y="3220016"/>
            <a:ext cx="1342057" cy="4749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9530" tIns="49530" rIns="49530" bIns="49530" anchor="ctr"/>
          <a:lstStyle/>
          <a:p>
            <a:pPr algn="ctr" defTabSz="5778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PROPYLENE (TILL 60%)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4"/>
          <p:cNvSpPr/>
          <p:nvPr/>
        </p:nvSpPr>
        <p:spPr>
          <a:xfrm>
            <a:off x="6998419" y="3747498"/>
            <a:ext cx="1373053" cy="4749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9530" tIns="49530" rIns="49530" bIns="49530" anchor="ctr"/>
          <a:lstStyle/>
          <a:p>
            <a:pPr algn="ctr" defTabSz="5778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ETHYLENE (TILL 40 %)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238" name="Группа 42"/>
          <p:cNvGrpSpPr>
            <a:grpSpLocks/>
          </p:cNvGrpSpPr>
          <p:nvPr/>
        </p:nvGrpSpPr>
        <p:grpSpPr bwMode="auto">
          <a:xfrm rot="-5400000">
            <a:off x="1412875" y="2616200"/>
            <a:ext cx="720725" cy="504825"/>
            <a:chOff x="1710658" y="1703250"/>
            <a:chExt cx="426634" cy="370718"/>
          </a:xfrm>
        </p:grpSpPr>
        <p:sp>
          <p:nvSpPr>
            <p:cNvPr id="4" name="Стрелка вправо 43"/>
            <p:cNvSpPr/>
            <p:nvPr/>
          </p:nvSpPr>
          <p:spPr>
            <a:xfrm rot="10800000">
              <a:off x="1710658" y="1703250"/>
              <a:ext cx="426634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304" name="Стрелка вправо 4"/>
            <p:cNvSpPr>
              <a:spLocks noChangeArrowheads="1"/>
            </p:cNvSpPr>
            <p:nvPr/>
          </p:nvSpPr>
          <p:spPr bwMode="auto">
            <a:xfrm>
              <a:off x="1811208" y="1777860"/>
              <a:ext cx="220835" cy="22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960688" y="1106488"/>
            <a:ext cx="5689600" cy="1800225"/>
          </a:xfrm>
          <a:prstGeom prst="rect">
            <a:avLst/>
          </a:prstGeom>
          <a:noFill/>
          <a:ln w="38100" cmpd="sng">
            <a:solidFill>
              <a:schemeClr val="accent6"/>
            </a:solidFill>
            <a:prstDash val="dash"/>
          </a:ln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NEW NANOSTRUCTURATED CATSLYST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BASED ON  ZSM-5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40" name="Text Box 29"/>
          <p:cNvSpPr txBox="1">
            <a:spLocks noChangeArrowheads="1"/>
          </p:cNvSpPr>
          <p:nvPr/>
        </p:nvSpPr>
        <p:spPr bwMode="auto">
          <a:xfrm rot="9057444">
            <a:off x="3249613" y="2678113"/>
            <a:ext cx="19732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41" name="Rectangle 7"/>
          <p:cNvSpPr>
            <a:spLocks noChangeArrowheads="1"/>
          </p:cNvSpPr>
          <p:nvPr/>
        </p:nvSpPr>
        <p:spPr bwMode="auto">
          <a:xfrm>
            <a:off x="1" y="228600"/>
            <a:ext cx="8794750" cy="77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DIAGRAM OF  OLEFINS (ETHYLENE AND PROPYLENE) SYNTHESYS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TIPS RAS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242" name="Группа 25"/>
          <p:cNvGrpSpPr>
            <a:grpSpLocks/>
          </p:cNvGrpSpPr>
          <p:nvPr/>
        </p:nvGrpSpPr>
        <p:grpSpPr bwMode="auto">
          <a:xfrm rot="10800000">
            <a:off x="2616199" y="3516311"/>
            <a:ext cx="667398" cy="605358"/>
            <a:chOff x="1800903" y="1703250"/>
            <a:chExt cx="224259" cy="370718"/>
          </a:xfrm>
        </p:grpSpPr>
        <p:sp>
          <p:nvSpPr>
            <p:cNvPr id="5" name="Стрелка вправо 26"/>
            <p:cNvSpPr/>
            <p:nvPr/>
          </p:nvSpPr>
          <p:spPr>
            <a:xfrm rot="10800000">
              <a:off x="1800903" y="1703250"/>
              <a:ext cx="224259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300" name="Стрелка вправо 4"/>
            <p:cNvSpPr>
              <a:spLocks noChangeArrowheads="1"/>
            </p:cNvSpPr>
            <p:nvPr/>
          </p:nvSpPr>
          <p:spPr bwMode="auto">
            <a:xfrm>
              <a:off x="1813553" y="1777093"/>
              <a:ext cx="219660" cy="223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2243" name="Группа 25"/>
          <p:cNvGrpSpPr>
            <a:grpSpLocks/>
          </p:cNvGrpSpPr>
          <p:nvPr/>
        </p:nvGrpSpPr>
        <p:grpSpPr bwMode="auto">
          <a:xfrm rot="10800000">
            <a:off x="5298338" y="3302109"/>
            <a:ext cx="1138974" cy="392112"/>
            <a:chOff x="1800903" y="1703250"/>
            <a:chExt cx="224259" cy="370718"/>
          </a:xfrm>
        </p:grpSpPr>
        <p:sp>
          <p:nvSpPr>
            <p:cNvPr id="7" name="Стрелка вправо 26"/>
            <p:cNvSpPr/>
            <p:nvPr/>
          </p:nvSpPr>
          <p:spPr>
            <a:xfrm rot="10800000">
              <a:off x="1800903" y="1703250"/>
              <a:ext cx="224259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296" name="Стрелка вправо 4"/>
            <p:cNvSpPr>
              <a:spLocks noChangeArrowheads="1"/>
            </p:cNvSpPr>
            <p:nvPr/>
          </p:nvSpPr>
          <p:spPr bwMode="auto">
            <a:xfrm>
              <a:off x="1813554" y="1776793"/>
              <a:ext cx="219658" cy="223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2244" name="Группа 25"/>
          <p:cNvGrpSpPr>
            <a:grpSpLocks/>
          </p:cNvGrpSpPr>
          <p:nvPr/>
        </p:nvGrpSpPr>
        <p:grpSpPr bwMode="auto">
          <a:xfrm rot="10800000">
            <a:off x="5370709" y="3807345"/>
            <a:ext cx="1080501" cy="392112"/>
            <a:chOff x="1800903" y="1703250"/>
            <a:chExt cx="224259" cy="370718"/>
          </a:xfrm>
        </p:grpSpPr>
        <p:sp>
          <p:nvSpPr>
            <p:cNvPr id="9" name="Стрелка вправо 26"/>
            <p:cNvSpPr/>
            <p:nvPr/>
          </p:nvSpPr>
          <p:spPr>
            <a:xfrm rot="10800000">
              <a:off x="1800903" y="1703250"/>
              <a:ext cx="224259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292" name="Стрелка вправо 4"/>
            <p:cNvSpPr>
              <a:spLocks noChangeArrowheads="1"/>
            </p:cNvSpPr>
            <p:nvPr/>
          </p:nvSpPr>
          <p:spPr bwMode="auto">
            <a:xfrm>
              <a:off x="1813489" y="1776793"/>
              <a:ext cx="219682" cy="223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2245" name="Группа 25"/>
          <p:cNvGrpSpPr>
            <a:grpSpLocks/>
          </p:cNvGrpSpPr>
          <p:nvPr/>
        </p:nvGrpSpPr>
        <p:grpSpPr bwMode="auto">
          <a:xfrm rot="16200000">
            <a:off x="1363832" y="4351357"/>
            <a:ext cx="674350" cy="649288"/>
            <a:chOff x="1800903" y="1703250"/>
            <a:chExt cx="224259" cy="370718"/>
          </a:xfrm>
        </p:grpSpPr>
        <p:sp>
          <p:nvSpPr>
            <p:cNvPr id="11" name="Стрелка вправо 26"/>
            <p:cNvSpPr/>
            <p:nvPr/>
          </p:nvSpPr>
          <p:spPr>
            <a:xfrm rot="10800000">
              <a:off x="1800903" y="1703250"/>
              <a:ext cx="224259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288" name="Стрелка вправо 4"/>
            <p:cNvSpPr>
              <a:spLocks noChangeArrowheads="1"/>
            </p:cNvSpPr>
            <p:nvPr/>
          </p:nvSpPr>
          <p:spPr bwMode="auto">
            <a:xfrm>
              <a:off x="1796207" y="1777980"/>
              <a:ext cx="220736" cy="221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Скругленный прямоугольник 4"/>
          <p:cNvSpPr/>
          <p:nvPr/>
        </p:nvSpPr>
        <p:spPr>
          <a:xfrm>
            <a:off x="872927" y="1139602"/>
            <a:ext cx="1886249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9530" tIns="49530" rIns="49530" bIns="49530" anchor="ctr"/>
          <a:lstStyle/>
          <a:p>
            <a:pPr algn="ctr" defTabSz="5778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NATURAL GAS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4"/>
          <p:cNvSpPr/>
          <p:nvPr/>
        </p:nvSpPr>
        <p:spPr>
          <a:xfrm>
            <a:off x="872927" y="2147714"/>
            <a:ext cx="1886249" cy="50556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9530" tIns="49530" rIns="49530" bIns="49530" anchor="ctr"/>
          <a:lstStyle/>
          <a:p>
            <a:pPr algn="ctr" defTabSz="5778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SYNGAS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225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3713" y="1108075"/>
            <a:ext cx="2027237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56" name="Line 28"/>
          <p:cNvSpPr>
            <a:spLocks noChangeShapeType="1"/>
          </p:cNvSpPr>
          <p:nvPr/>
        </p:nvSpPr>
        <p:spPr bwMode="auto">
          <a:xfrm>
            <a:off x="4618038" y="2259013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7" name="Line 29"/>
          <p:cNvSpPr>
            <a:spLocks noChangeShapeType="1"/>
          </p:cNvSpPr>
          <p:nvPr/>
        </p:nvSpPr>
        <p:spPr bwMode="auto">
          <a:xfrm>
            <a:off x="4618038" y="2043113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8" name="Line 32"/>
          <p:cNvSpPr>
            <a:spLocks noChangeShapeType="1"/>
          </p:cNvSpPr>
          <p:nvPr/>
        </p:nvSpPr>
        <p:spPr bwMode="auto">
          <a:xfrm flipH="1" flipV="1">
            <a:off x="5192713" y="233203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59" name="Line 33"/>
          <p:cNvSpPr>
            <a:spLocks noChangeShapeType="1"/>
          </p:cNvSpPr>
          <p:nvPr/>
        </p:nvSpPr>
        <p:spPr bwMode="auto">
          <a:xfrm>
            <a:off x="5192713" y="16827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60" name="Oval 55"/>
          <p:cNvSpPr>
            <a:spLocks noChangeArrowheads="1"/>
          </p:cNvSpPr>
          <p:nvPr/>
        </p:nvSpPr>
        <p:spPr bwMode="auto">
          <a:xfrm>
            <a:off x="4473575" y="1539875"/>
            <a:ext cx="184150" cy="179388"/>
          </a:xfrm>
          <a:prstGeom prst="ellipse">
            <a:avLst/>
          </a:prstGeom>
          <a:solidFill>
            <a:srgbClr val="F7E9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800" baseline="30000">
                <a:latin typeface="Times New Roman" pitchFamily="18" charset="0"/>
                <a:cs typeface="Times New Roman" pitchFamily="18" charset="0"/>
              </a:rPr>
              <a:t>n+</a:t>
            </a:r>
            <a:endParaRPr lang="ru-RU" sz="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61" name="Oval 60"/>
          <p:cNvSpPr>
            <a:spLocks noChangeArrowheads="1"/>
          </p:cNvSpPr>
          <p:nvPr/>
        </p:nvSpPr>
        <p:spPr bwMode="auto">
          <a:xfrm>
            <a:off x="3681413" y="1755775"/>
            <a:ext cx="185737" cy="179388"/>
          </a:xfrm>
          <a:prstGeom prst="ellipse">
            <a:avLst/>
          </a:prstGeom>
          <a:solidFill>
            <a:srgbClr val="F7E9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800" baseline="30000">
                <a:latin typeface="Times New Roman" pitchFamily="18" charset="0"/>
                <a:cs typeface="Times New Roman" pitchFamily="18" charset="0"/>
              </a:rPr>
              <a:t>n+</a:t>
            </a:r>
            <a:endParaRPr lang="ru-RU" sz="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62" name="Oval 61"/>
          <p:cNvSpPr>
            <a:spLocks noChangeArrowheads="1"/>
          </p:cNvSpPr>
          <p:nvPr/>
        </p:nvSpPr>
        <p:spPr bwMode="auto">
          <a:xfrm>
            <a:off x="3681413" y="2187575"/>
            <a:ext cx="185737" cy="179388"/>
          </a:xfrm>
          <a:prstGeom prst="ellipse">
            <a:avLst/>
          </a:prstGeom>
          <a:solidFill>
            <a:srgbClr val="F7E93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800" baseline="30000">
                <a:latin typeface="Times New Roman" pitchFamily="18" charset="0"/>
                <a:cs typeface="Times New Roman" pitchFamily="18" charset="0"/>
              </a:rPr>
              <a:t>n+</a:t>
            </a:r>
            <a:endParaRPr lang="ru-RU" sz="8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63" name="Rectangle 62"/>
          <p:cNvSpPr>
            <a:spLocks noChangeArrowheads="1"/>
          </p:cNvSpPr>
          <p:nvPr/>
        </p:nvSpPr>
        <p:spPr bwMode="auto">
          <a:xfrm>
            <a:off x="5337175" y="1971675"/>
            <a:ext cx="25923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i="1" dirty="0" smtClean="0">
                <a:latin typeface="Times New Roman" pitchFamily="18" charset="0"/>
                <a:cs typeface="Times New Roman" pitchFamily="18" charset="0"/>
              </a:rPr>
              <a:t>0,5-0,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i="1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endParaRPr lang="ru-RU" sz="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 rot="5400000">
            <a:off x="5183766" y="2562304"/>
            <a:ext cx="784268" cy="531156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grpSp>
        <p:nvGrpSpPr>
          <p:cNvPr id="52267" name="Группа 42"/>
          <p:cNvGrpSpPr>
            <a:grpSpLocks/>
          </p:cNvGrpSpPr>
          <p:nvPr/>
        </p:nvGrpSpPr>
        <p:grpSpPr bwMode="auto">
          <a:xfrm rot="-5400000">
            <a:off x="1559725" y="1677189"/>
            <a:ext cx="427028" cy="504825"/>
            <a:chOff x="1710658" y="1703250"/>
            <a:chExt cx="341383" cy="370718"/>
          </a:xfrm>
        </p:grpSpPr>
        <p:sp>
          <p:nvSpPr>
            <p:cNvPr id="61" name="Стрелка вправо 43"/>
            <p:cNvSpPr/>
            <p:nvPr/>
          </p:nvSpPr>
          <p:spPr>
            <a:xfrm rot="10800000">
              <a:off x="1710658" y="1703250"/>
              <a:ext cx="341383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2272" name="Стрелка вправо 4"/>
            <p:cNvSpPr>
              <a:spLocks noChangeArrowheads="1"/>
            </p:cNvSpPr>
            <p:nvPr/>
          </p:nvSpPr>
          <p:spPr bwMode="auto">
            <a:xfrm>
              <a:off x="1798119" y="1777860"/>
              <a:ext cx="220065" cy="22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268" name="TextBox 56"/>
          <p:cNvSpPr txBox="1">
            <a:spLocks noChangeArrowheads="1"/>
          </p:cNvSpPr>
          <p:nvPr/>
        </p:nvSpPr>
        <p:spPr bwMode="auto">
          <a:xfrm>
            <a:off x="6500826" y="2143116"/>
            <a:ext cx="1866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Catalyst production on 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Industrial scale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90249" y="3365360"/>
            <a:ext cx="1864354" cy="87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DME synthesis</a:t>
            </a:r>
            <a:endParaRPr lang="ru-RU" b="1" dirty="0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283598" y="3333526"/>
            <a:ext cx="1864354" cy="87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Olefins  production</a:t>
            </a:r>
            <a:endParaRPr lang="ru-RU" b="1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751845" y="5229200"/>
            <a:ext cx="1864354" cy="87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Gasoline or naphtha production</a:t>
            </a:r>
            <a:endParaRPr lang="ru-RU" b="1" dirty="0"/>
          </a:p>
        </p:txBody>
      </p:sp>
      <p:grpSp>
        <p:nvGrpSpPr>
          <p:cNvPr id="62" name="Группа 25"/>
          <p:cNvGrpSpPr>
            <a:grpSpLocks/>
          </p:cNvGrpSpPr>
          <p:nvPr/>
        </p:nvGrpSpPr>
        <p:grpSpPr bwMode="auto">
          <a:xfrm rot="10800000">
            <a:off x="2736032" y="5254230"/>
            <a:ext cx="667398" cy="605358"/>
            <a:chOff x="1800903" y="1703250"/>
            <a:chExt cx="224259" cy="370718"/>
          </a:xfrm>
        </p:grpSpPr>
        <p:sp>
          <p:nvSpPr>
            <p:cNvPr id="63" name="Стрелка вправо 26"/>
            <p:cNvSpPr/>
            <p:nvPr/>
          </p:nvSpPr>
          <p:spPr>
            <a:xfrm rot="10800000">
              <a:off x="1800903" y="1703250"/>
              <a:ext cx="224259" cy="3707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4" name="Стрелка вправо 4"/>
            <p:cNvSpPr>
              <a:spLocks noChangeArrowheads="1"/>
            </p:cNvSpPr>
            <p:nvPr/>
          </p:nvSpPr>
          <p:spPr bwMode="auto">
            <a:xfrm>
              <a:off x="1813553" y="1777093"/>
              <a:ext cx="219660" cy="223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0" tIns="0" rIns="0" bIns="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endParaRPr lang="en-US" sz="1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038407" y="45828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2600 </a:t>
            </a:r>
            <a:r>
              <a:rPr lang="ru-RU" dirty="0"/>
              <a:t>м</a:t>
            </a:r>
            <a:r>
              <a:rPr lang="en-US" baseline="30000" dirty="0"/>
              <a:t>3</a:t>
            </a:r>
            <a:r>
              <a:rPr lang="en-US" dirty="0"/>
              <a:t> of natural or associated gas gives  1 t of </a:t>
            </a:r>
            <a:r>
              <a:rPr lang="en-US" dirty="0" smtClean="0"/>
              <a:t>olefins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46762" y="54529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yield of gasoline is 40- 50000 t per 1 </a:t>
            </a:r>
            <a:r>
              <a:rPr lang="en-US" dirty="0" err="1"/>
              <a:t>mln</a:t>
            </a:r>
            <a:r>
              <a:rPr lang="en-US" dirty="0"/>
              <a:t>. m</a:t>
            </a:r>
            <a:r>
              <a:rPr lang="en-US" baseline="30000" dirty="0"/>
              <a:t>3</a:t>
            </a:r>
            <a:r>
              <a:rPr lang="en-US" dirty="0"/>
              <a:t>  of gas.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38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214313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atin typeface="Times New Roman" pitchFamily="18" charset="0"/>
              </a:rPr>
              <a:t>DESIGN OF PILOT PLAN</a:t>
            </a:r>
            <a:endParaRPr lang="ru-RU" sz="2400" b="1" dirty="0">
              <a:latin typeface="Times New Roman" pitchFamily="18" charset="0"/>
            </a:endParaRPr>
          </a:p>
        </p:txBody>
      </p:sp>
      <p:pic>
        <p:nvPicPr>
          <p:cNvPr id="3077" name="Object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749361"/>
            <a:ext cx="7921442" cy="235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Рисунок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38865"/>
            <a:ext cx="1584176" cy="211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Рисунок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50297"/>
            <a:ext cx="1387325" cy="184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10" descr="Описание: IMG_239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50297"/>
            <a:ext cx="1259582" cy="188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8" descr="Описание: IMG_238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6646" y="3399300"/>
            <a:ext cx="2846647" cy="190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533525" y="5843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44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449502"/>
              </p:ext>
            </p:extLst>
          </p:nvPr>
        </p:nvGraphicFramePr>
        <p:xfrm>
          <a:off x="539552" y="764704"/>
          <a:ext cx="7848872" cy="5332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880"/>
                <a:gridCol w="982407"/>
                <a:gridCol w="1102612"/>
                <a:gridCol w="858740"/>
                <a:gridCol w="735075"/>
                <a:gridCol w="1226278"/>
                <a:gridCol w="735940"/>
                <a:gridCol w="735940"/>
              </a:tblGrid>
              <a:tr h="46307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Process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Conversion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Olefin esynthesis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С2-С4 </a:t>
                      </a:r>
                      <a:r>
                        <a:rPr lang="en-US" sz="1800" b="1" kern="1200">
                          <a:effectLst/>
                        </a:rPr>
                        <a:t>olefins</a:t>
                      </a:r>
                      <a:r>
                        <a:rPr lang="ru-RU" sz="1800" b="1" kern="1200">
                          <a:effectLst/>
                        </a:rPr>
                        <a:t>, %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Selectivity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Катали-затор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Т,</a:t>
                      </a:r>
                      <a:r>
                        <a:rPr lang="ru-RU" sz="1800" b="1" kern="1200" baseline="30000">
                          <a:effectLst/>
                        </a:rPr>
                        <a:t>о</a:t>
                      </a:r>
                      <a:r>
                        <a:rPr lang="ru-RU" sz="1800" b="1" kern="1200">
                          <a:effectLst/>
                        </a:rPr>
                        <a:t>С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%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С2=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С3=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535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Пиролиз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1000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&gt;99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31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17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21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Mobil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50-70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ZSM-5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350-400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47-75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26-56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7-24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20-28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21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UOP/Norsk-hydro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SAPO-34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До 100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75-90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38-50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effectLst/>
                        </a:rPr>
                        <a:t>32-36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21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Lurgi (DME)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ZSM-5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430-450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99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&gt;69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21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Van Dijk (DME)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SAPO-34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49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</a:rPr>
                        <a:t>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216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DME TIPS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&gt;80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ZSM-5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340-450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95-100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80-88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30-50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</a:rPr>
                        <a:t>20-47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4387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7"/>
          <p:cNvSpPr txBox="1">
            <a:spLocks noChangeArrowheads="1"/>
          </p:cNvSpPr>
          <p:nvPr/>
        </p:nvSpPr>
        <p:spPr bwMode="auto">
          <a:xfrm>
            <a:off x="955675" y="60325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THREE-PHASE SYSTEM SLURRY TECHNOLOGY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431800" y="2169680"/>
            <a:ext cx="41052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1600" b="1" i="1" dirty="0" smtClean="0">
                <a:latin typeface="Calibri" pitchFamily="34" charset="0"/>
              </a:rPr>
              <a:t>Combination </a:t>
            </a:r>
            <a:r>
              <a:rPr lang="en-US" sz="1600" b="1" i="1" dirty="0">
                <a:latin typeface="Calibri" pitchFamily="34" charset="0"/>
              </a:rPr>
              <a:t>of homogeneous and heterogeneous catalysis advantages</a:t>
            </a:r>
            <a:r>
              <a:rPr lang="ru-RU" sz="1600" b="1" i="1" dirty="0">
                <a:latin typeface="Calibri" pitchFamily="34" charset="0"/>
              </a:rPr>
              <a:t> </a:t>
            </a:r>
          </a:p>
          <a:p>
            <a:pPr algn="just" eaLnBrk="1" hangingPunct="1"/>
            <a:r>
              <a:rPr lang="ru-RU" sz="1600" b="1" i="1" dirty="0">
                <a:latin typeface="Calibri" pitchFamily="34" charset="0"/>
              </a:rPr>
              <a:t>+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600" b="1" i="1" dirty="0">
                <a:latin typeface="Calibri" pitchFamily="34" charset="0"/>
              </a:rPr>
              <a:t>Heat and mass transfer from the catalyst grain by the liquid medium</a:t>
            </a:r>
            <a:endParaRPr lang="ru-RU" sz="1600" b="1" i="1" dirty="0">
              <a:latin typeface="Calibri" pitchFamily="34" charset="0"/>
            </a:endParaRPr>
          </a:p>
          <a:p>
            <a:pPr algn="just" eaLnBrk="1" hangingPunct="1"/>
            <a:r>
              <a:rPr lang="ru-RU" sz="1600" b="1" i="1" dirty="0">
                <a:latin typeface="Calibri" pitchFamily="34" charset="0"/>
              </a:rPr>
              <a:t>+</a:t>
            </a:r>
            <a:r>
              <a:rPr lang="en-US" sz="1600" b="1" i="1" dirty="0">
                <a:latin typeface="Calibri" pitchFamily="34" charset="0"/>
              </a:rPr>
              <a:t>Use of undiluted feed</a:t>
            </a:r>
            <a:endParaRPr lang="ru-RU" sz="1600" b="1" i="1" dirty="0">
              <a:latin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975" y="620688"/>
            <a:ext cx="3959225" cy="1350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Catalysis in three-phase systems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slurry technologies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5" name="Picture 12" descr="https://encrypted-tbn3.gstatic.com/images?q=tbn:ANd9GcRnwSkMa7h8StFjUBKxbuBhvZ7EyaDzU1v-vzAGAlrJOGE_LVj6Y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25790"/>
            <a:ext cx="865187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9195" y="1057962"/>
            <a:ext cx="3575951" cy="217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7975" y="371703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DME production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Conversion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30-56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Selectivity on DME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91%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DME in product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95%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Catalyst productivity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0,14-0,67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C:\Users\М\Desktop\0_2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941168"/>
            <a:ext cx="906150" cy="1217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44008" y="4043941"/>
            <a:ext cx="3817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Olefins production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DME conversion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Selectivity on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&gt;80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Ethylene + Propylene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95%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6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528" y="1210307"/>
            <a:ext cx="8512432" cy="2274889"/>
            <a:chOff x="247" y="1007"/>
            <a:chExt cx="12141" cy="324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47" y="1007"/>
              <a:ext cx="10361" cy="2887"/>
              <a:chOff x="247" y="1007"/>
              <a:chExt cx="10361" cy="2887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136" y="1401"/>
                <a:ext cx="1576" cy="222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Mixing (dissolution)</a:t>
                </a:r>
                <a:endPara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AutoShape 5"/>
              <p:cNvSpPr>
                <a:spLocks noChangeArrowheads="1"/>
              </p:cNvSpPr>
              <p:nvPr/>
            </p:nvSpPr>
            <p:spPr bwMode="auto">
              <a:xfrm>
                <a:off x="247" y="1007"/>
                <a:ext cx="1739" cy="1277"/>
              </a:xfrm>
              <a:prstGeom prst="rightArrow">
                <a:avLst>
                  <a:gd name="adj1" fmla="val 50000"/>
                  <a:gd name="adj2" fmla="val 34045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Oil fractions</a:t>
                </a:r>
                <a:endPara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AutoShape 6"/>
              <p:cNvSpPr>
                <a:spLocks noChangeArrowheads="1"/>
              </p:cNvSpPr>
              <p:nvPr/>
            </p:nvSpPr>
            <p:spPr bwMode="auto">
              <a:xfrm>
                <a:off x="247" y="2474"/>
                <a:ext cx="1739" cy="1277"/>
              </a:xfrm>
              <a:prstGeom prst="rightArrow">
                <a:avLst>
                  <a:gd name="adj1" fmla="val 50000"/>
                  <a:gd name="adj2" fmla="val 34045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Polymer wastes</a:t>
                </a:r>
                <a:endPara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3794" y="1518"/>
                <a:ext cx="2568" cy="1961"/>
              </a:xfrm>
              <a:prstGeom prst="rightArrow">
                <a:avLst>
                  <a:gd name="adj1" fmla="val 50000"/>
                  <a:gd name="adj2" fmla="val 32738"/>
                </a:avLst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Dissolved</a:t>
                </a:r>
                <a:r>
                  <a:rPr kumimoji="0" lang="ru-RU" sz="11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 (</a:t>
                </a: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solubilized) wastes</a:t>
                </a:r>
                <a:endParaRPr kumimoji="0" lang="ru-RU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6511" y="1930"/>
                <a:ext cx="2214" cy="131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Catalytic cracking</a:t>
                </a:r>
                <a:endParaRPr kumimoji="0" lang="ru-RU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8869" y="1197"/>
                <a:ext cx="1739" cy="1277"/>
              </a:xfrm>
              <a:prstGeom prst="rightArrow">
                <a:avLst>
                  <a:gd name="adj1" fmla="val 50000"/>
                  <a:gd name="adj2" fmla="val 34045"/>
                </a:avLst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Motor fuels</a:t>
                </a:r>
                <a:endPara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>
                <a:off x="8869" y="2617"/>
                <a:ext cx="1739" cy="1277"/>
              </a:xfrm>
              <a:prstGeom prst="rightArrow">
                <a:avLst>
                  <a:gd name="adj1" fmla="val 50000"/>
                  <a:gd name="adj2" fmla="val 34045"/>
                </a:avLst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Feedstock for </a:t>
                </a:r>
                <a:r>
                  <a:rPr kumimoji="0" lang="en-US" sz="9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cs typeface="Arial" pitchFamily="34" charset="0"/>
                  </a:rPr>
                  <a:t>petrochemistry</a:t>
                </a:r>
                <a:endPara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" name="Rectangle 11"/>
            <p:cNvSpPr>
              <a:spLocks noChangeArrowheads="1"/>
            </p:cNvSpPr>
            <p:nvPr/>
          </p:nvSpPr>
          <p:spPr bwMode="auto">
            <a:xfrm>
              <a:off x="10608" y="1197"/>
              <a:ext cx="1780" cy="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AutoShape 2" descr="data:image/jpeg;base64,/9j/4AAQSkZJRgABAQAAAQABAAD/2wCEAAkGBhQSEBUUEhQVFRQVFBQUFBQUFRUUFBQUFRQVFBQUFRQYGyYeGBkjGRQVHy8gIycpLCwsFR8xNTAqNSYrLCkBCQoKDgwOFw8PGikeHB8sLCksKSwsLCwsLCwsKSksKSwsLCwsLCkpLCwpLCkpKSksLCwpKSwsLCkpLCkpKSkpLP/AABEIAMIBAwMBIgACEQEDEQH/xAAcAAABBQEBAQAAAAAAAAAAAAACAAEDBQYEBwj/xABKEAACAQIDBAYGBggDBgcBAAABAgADEQQSIQUxQVEGEyJhcYEyQpGSobEHFFJiwdEjM1OCk6Lh8HLC0hVDY3ODshYkVLPD0/EX/8QAGQEBAQEBAQEAAAAAAAAAAAAAAAECAwQF/8QAJBEBAQACAQQCAgMBAAAAAAAAAAECESEDEjFBE1EEYSJxgUL/2gAMAwEAAhEDEQA/AMCIYEYLJAJ7GTAQgscCGokAhZIEhWjhYQwEe0ICEFlAhZKixlWSKICAjgRwIQWAhCCxwsMCAyrCywgsILCmQkbiR4EidtDa1Zd1RvPtfOcwELLM3GXysys8Luh0tqD0lU940ljhely7nRh3ix9omUVJKFmL0cL6dZ+R1J7bzD7eotuqDz0PxlnQqhhdSCOYII+E8yAnRhMW9M3Rip7tx8RuPnOOX431XbH8q/8AUemKIazH4Ppe4t1ihhzXQ+zd8poMDt2jUtZwCfVbsnw1/CefLpZ4u+PVwy8VaCSCQdYBvMmUzDVGJIBAWGDK50QEILGBhialc6YLCtFHllZ2aKFaKa2j5iC3hBI6rDCT6DyBCSQCPaOBAQEICICGBAQEICOFhhZdBBY9o4WSKkugAWSLCCwgsaDKIYWOBDAl0GtHtCEIS6AhYQEICEFgCBJFiEICTQcQwsGGsWAgsLq4gJIsnaJqeKcC2Y25Xlrsjb7UjZyWT4r4d3dKhTJVSYy6cvlrHOy7jfYTaCVBdGB8N48RvE7Faecpcbr34Gd1HatVdzt52Pznmy/G+q9E68vmN2DDEx9LpHVH2T5fkZaYLpMp0qDKeY1X8xOV6OUa+TGr8R5DTrAi4NxwI1BkgM5eDQ7xRrxoTT5tFOFkjqJIBPqaeRGEhZJKBCCxoRhI+WS5Y/Vy6AAQlEMLCVZQIEkEWWSKsaDKIQWEBCCylJUj5YSw1WVAhYQSGBCAhAhYQWOBDCywAFhqsfLDCwGywgkICEFl0GUSRVjqklVJAASSIIQWEqyKdZKsjAhqJNG0qrDUSNWkqOJNLt14XFvT9A25jeD4iW+H6Q/bXzX8j+co1MlUTnlhjfLeOdnhpV2xT+18G/KKZ20U5fBi18teTBYQEOEoE9LiECEFkgpDnDFGaRGskUwgvOPkg2YLJAsSrCk0uyVYQWOBCWXSdxskNVhAwhBsIWEFjVaqouZ2CruzMbC/LXee7fOartSw0XTnUugPgnpnzy+MDstHAlRS6Rspuqh/+mCo8La+0mddL6RWTRqVP3FX4FTKbd4WEI+H+kHDv+spU/OknzQXlrhdp4GtuQA/8Oo1/dJI+EnIrAI4l8Ni4d/QrMp5OquPapUxm6LVfUanUH3Wyn2Pb5mO6exSgyQToxOy6lP06bp3lTb3t3xnOs1OUGBJFEjEK8ptMIQkKX/py8e+HIu0oMISNZII0ggIVowMNTIp5KjyMQwJBKKsUCKTSvNKeNoN6wH+IFfjunWmGBF1N/AhvlOapsWgeFSme8afCRf+HBvp1l9uU/GxnHureo7/AKqYjRI5zk+o4umNCWHjmHxvENr1UPbpg+RU/C/ymp1Ge12iGJzUtu020ZWBPg3s3GXuE2NUqDMlOpY8WRqf/uATczlTSsyRwsvV6IVzwQf4nX/KTJV6FVj61Ifvt+CS7iaUAWORYXO4C80S9Bq326PvP/okzfR/UKNmenuPZ7ViLG+ZyBlHkZe6Jqsy9ZApa5KgXLZ1Cgc72tbxa3MyuqbVLj9DbJ+3qAhSOdKlo1TxOVfGc2I6K4ukxvh6WKRTdEw9YMiED0mpNdqj97lvlbjqdIVVrV1q0qnKqhW3cOQ75mZ788JePDrCHNmuS/7Wpq4HJFFhTHcoHnEKIvr2jzbX4bpCu1KZ3OsNcSp3Mp8CDOk0425XylrVwq3bQDeeUzm0tplzroo3L+Ld/wAt2+5j7V2jm/wjVRz4Zz3nXLyFzxEHYuAzt1jjsg9kcyO7kPn4GS303Jqbrp2dscFc9S+64UaWFr3Pf3f2K+o5zdk6cBqfYbyfpLjzmFMaCwZvvE7vIW9vhKVapG428JzuUjePdZtfUOkmIo7na3ecw9jXt5S/2b9J7rYOvmhsfdb8xM1gKefC1i2pANmPCwDAe1bedpx7NRS3aUEd8vdV4vl7Dsj6T0awFWx+y/ZPx0PkTNAu2MPW/W0UufWUZG8bra/nPG6WwKdReySrDQ23Hkbd4+N4qWHxWG/VVDlGtt6+a6jzsJeLzYz3T7ezHYdCp+qrFT9moMw94WPwM4MV0frodUzIADmQ5wTfkNQBYHUDeORme6BbSr4tSzhUpr/vBmswGhIU346d5vppNvhduaf+Xo1qy8KmZaVNu9WYjMO9QRyMzcu3xWp+2eAj2mhxOPDkdfgquZjZWpvTdzoW3q1ybKxtruOhnCcDTqEjDvmYb6NQdXVHgDYN8POJ1Z74W4/SvUQ7RipBIIsQbEHQgjgRwhgTqyYQwY1o8oINDDyKGJNCTPFABik0PJKGIxKehiGI5P2h8bzsp7XxPr06FX+Q/C0rwJ0UqxE8cdrtY0ekAX08PWp99J8w9kuNlbUTEMVSo/ZGZxWpXyrcC5J042AvqZQ0sTNJgVChb3ytlZyL5gbHQrrddbcxcmxvp1xw3WblqLDC16d3OGbq2UjVlUXve1mFm1I4H93dCwm26jPY2NvSYMGX3hr8NbG17GU+Hw9JrgEFRmfrGPqqWFrb2IAvZbamxIlX0424cNhRTUnr641N+0lIaX04mwUHuY753tmM25TdrfDpAi71cnmeyPYNbeYnTS6Sqd2UeX53M+dMFtuvR/V1XUcgxK+6dPhNDsvp7WLKlSmlUsQoK/o3JJsNR2ePKc8erhl54buOT3Wntsn1j4X/AAnSm1OZ9p19l7zzc7YAYqjPlugLC+U5zZNTvva4G+2tp2Uscw56aHuPfO3ZL4c+6+28xVWlWGWqqVB99Q3sJ1B7wZV4vYSVBlV+xxSqBWXusGHzue+UlHaX3vwndSxYPE+8fwk+PRtS7Q+i+g+opZTxbDPk1/5TDL7FEy20/owqrfqqytySujUX8mF1PwnplOqvIfP5zpp4gWtYW5WElwhuvBNpbCxVD9dRqBR64HWU+69RCRuAkuG2uEpjLVBC2UKV1NwSSN+lwRqQbkab7e31dnU21BZDzBP46/GUW1uhdKrc1KVKqT6wHV1ffUqx8yZjsvqtd0vFjy3EbbSoLVEU7tbEEai9jrbS/tnCcPSbMQxTUlRbOoUDi1wb7+Htm12h9Fi76T1Kf3aq9YnvqAR7DM3j+g+Loi5o9Yv26J6we76Xwmcsb7izXpV1cQVpmkGVkzZiy5hmtqBZgDoT8uUjoYgKCR6XDl3/AIad0jZbGxFiN4NwR3EHdBNOY/pvTrw22ayG6udd4NmB8jcTSnEviUoUF0qYgZqhX1Kasytp35d3lxmNtPU/o12OKGHfG1h6oyX+yB+jUeNs3uRjb/jNkbXZew1ATCoLUqSq2I5MSP0dDvvYlu4EH0wZsKNPutOHZOHSjRTO6h6g6xi5VWeo6hm0J4aKBrYKo4S7o0Y7vaWKvaVPKEb7FaifJ6got/JVed2O2RTri1Rb8m1V1/wuNRIOkiWwddvs0nf+GucfFZcBdZyyu61JwxW1NkOhC1DnvZaVc2BJ3LRr8Mx3K+4nQ2vKgLbx3d47iJvekWFz4WsLXIplgObJ21HtUTIbSwZVjqTbL2uLowJpVT3kKyt96mT6wnTo56/jVyntx2j5YwhrPTtgwEcR7RBY2aPFFljyK8rNIRdRDHjCnypuPoI0onMBx32G8gWvYcbX4fgZfYLFZlHMAA/gfCZjbWGBpGoc16bLlKekC3EeAUn93hvnPs3pG49IfWFGvWUzlxC97oQc/mCT9sT2dHPtnLx9bHd4bRsMCcwtmuDyBI3Zrb/HeJRdJujq4p+sqO9GoFVbuA9AhRYWYWyeJOtz2RO3ZvSGjVH6OorH7Dfo6lxwyMbH9xm8pYJQI3OwPE3zAniSD+Bnrsx6kea5XGvNdodC8VSFwnWJvD0T1gI55R2gO8qBKahWZHVlNmVgwPJlNxoe8T2DqrG+Wx35qTZNebJ6LHxBkOMwVOtpWSlWP/EBpVgP+avy7InHL8f6rpOrKwWJ6YVWUBQqEeiylyUve/VhmIp7zu1FzYiVOHxLI2ZHZW+0rFT5kb/775tNodAqJ1R6lA8BWUPT8qqmwHiWMo8b0IxVMXVBVXg1E9ZfwXRj7s5ZYZzy6TLF0YDpxXT9YFqjvGR/eXT2g8ZrdhdKqeIJCZ1dRmKsOFwCQw0OpHI908vakytlKsGvbKQQ1+AynW+74T1zon0YGFo2ewdgHrMTotgSEvwVRf8AmPETt0c87dXw55ySLilXbLf8PKTU8Z3yXZ+zadSgcZi1/wDLmwwtArc1c3ZWq1M6M7+op0Ve1oSSKDq0zuiFqJVmAXM7cTlXq6mcFbDR138t07zqyueq0dOsOc6EcTMU69VSB2WB3G+Q6bwbF1uNQb5QCN+ov00tsqLZz1ZNvTyga6jtglPLNful3KarTU60F8KjajsnmPxE4qLE7vGd1DCseH9+Ul4FdtHo8lYWq0qdYcyBmHgTu8pk9o/RdQbWk1WgeRBqJ7Cb/wA09NobMc8DO+lshjw+M55XG+Wpv08HpfRhifrFNHCPSLXapTOuQcCpsVzbgdRrv0mg+krpE2ENHC0OyKYDs2W6tVGqgA6EKVGmu63CexU9jEcBfy398zm0ehtSoykqGsQdbc+DcPKcb264rpN+a85//oYq5TjFKVMiLYqaYACjRFewte53n0ppNidMVSxpVyqn1W9A+92fYZ6S2xUdctRAynQqS2UjvW9j5iUWJ+iXZztmGHNJjvajUqUr/uq2X4TM6tk1ZLDtnlb7exAfZmIcEMGwlY3Xcf0TbvOXi/ifnKhOjSLRFFXqCmFyZC7EFdxB1B18eM6EwFUXtWO871Db9eJvPPXR3utwQdx0PgZlKuHD0sFc61aX1Yk8zR65WPhUw49485oVp1h6yN4gr8hKrFbDqsmHQMo6ivTq5tSWCFrpbS1wxF/nGxk2NiQRYgkEciNCPbFnmk6TdF3qZquHI6w6lG0DEDep4E9+neJj8RierH6QFTuIOhBG8H4+ye7HqY2OVljtzwgZQVOktJQSTu7943zLbb6fVC2WgCo52ux8OUZdTGeyS16TeKef4PptiAgBRWP2jcE68hFOfzYunx5K2yx8o5mc3Wx+tk7Z9HdR7Qw61KDUusCOzK9Nm0QsgYZGb1bhtCdLiYfF0KlKoVqKyVAeNwwPPv8AGbHEBXFj/UHmJV4raBp2pVctVLXQVFvl3jsm4ZDcbgbSZYzX0m0eO26aWIDBEZkCkMR2wSNe1x0O4giaPZvT6i9hUBQ8+H9+yYzH4Fqh6xO2CBmC6spGhzKNbaA3tbXncSrmZ1MsLwlwmXl7Th8dTcXR1I53/HcfKTMt949s8Ww+LembozKeakiX+zundano4Dj3T8svwnfH8ie3HLofT0daZBujFe7ePMb/AIxqQXrApFmYE5qV0Y2I9LLYc+fomZ/AdPKD6PdD36fHUHzInRU6UU6VU1ClRqZAAq01WoigcGswAOpPpbiNDedfkx1vbOOGW+WnbB1Lgh1exuvWLqp+6VIt475BtGnVdAhVchYGoAW/SKNchazWBbLffcC24yDZ/SrD1rdXVQk+rmyN7tTKSf8ADmlo2KANjoeTAq3unWdJccpwurFVtLH4h1AZ6zWNxmN8nPq8j3BIFr5RozDcdJNm0HqJZqikC+WjUyF83Go4AVg5JOtibHU6kSz+sKeUEpTbQgeH9N0zOnjDdU5wLUqNSlSqVUcWzKCBTY6WAa4ObLzsO4cJujNZ6SMuLo1HpM2mZirIpsNesBsCRpcgjUjfLFdj0b3AynmhKH+Qi/nOg7JUgA1nsDexVGF+emUnzaZs01KbonszJVpmmXCtUClST1bqdW7J7OYIHbMuvY8QfSKdSmu7XwE89wTNTrNUZusGXLTW3VimCbsQoLXJsut+fPTSbJ2iGYFwwA5C4v5a/CefLl1aitVAGkgo1iTKTpP0ro4Sj1lRgb+goNy99Ba2+5uABvseRI8X6U/SNtJh1q0zSoE2VmTP4XvdV8LX7zOfEiyPf9q36vPusSCO69gfl7ZSJtLXQ89x4g2tp5+yYb6NfpCfGUalGto6AGwvlI1syg7uNxuuARvsLgYzU+Q9n/7Jj4VqU2ww9Y/P5yUbefn8BMl9eiONMuhotrdJ3Wi2VwjHQVBSar1fHMUUMSNLbiBcXkuH6RuRqRfS/YKgnKLkKwDAXvvsZl/rZgpijb4+3X8Y7YrYjpG3HL7P6yOp0uIqolqeoYsC+V93YyKdW1BBtu0Myoxcstg4c1quX1Rqx7tNPPSZsg0Y6Sjiuncf6TNbeYYipcYRK1NgMxLOjBxdSCysAdAvtln0nw6IgNO2jZGAN7EgkX5bjPIOlG1R9aYB3BVVW6sV1tm3g/f+EnEm1k21mJ6I4Vrk4OvTPHqsSG9gcGc3/gbCk3yY7z+rt8QBMnhdtV/UxFe3IVqv+qT1trYk6GtiD41ahH/dM/xbkvpsKfQnC2H6HEeb07+ekeYX6rm1YsSd5JN/ibxR34taqrZ4BrToejOapRnreY31oSu21TFRQQRmW9td4O8eP9ZNWw8rq9EiYy8LFYlZlOh3fDwnd/tXN+uRan3jo/8AEFmP71x3TmqUZAVnDdjSw+p0n9CoUP2aguP4iD5qPGQYjZlRBmK3X7akOnvrcfGc6vb+smoY50N1Yqeakg+0axwOeWfR7EuuITKzKM3asSAVFyQRxFo3+0lf9bTVvvAdW3jdLAnvYGT4IUVfOjPexGVsptf7wtf3RLJyix2/j6YYZqFN77zYo/C5zoRfzBnPgttBBajiK9Afs3/S0fMDT2oZPtLZdOuqNSqgVACHWqci3v2cj2K7vtESmxewa9MXam2X7a9tPfW6/GbymUu04avD9JMVwFDEDnSOV/4YIAP7k7KHTqmDaqlSkfvLceZFj7FnnN52Uds1lFs5K/Zezr7GuInVyns7Y9VwXSSlUtkqo3dnAb3Gs/8ALLdMYeNx4gj5zxhcejenQQ99MtTPsU2+E1WxsGKDXtURrD9G7ghQwBuVVRrbnunSdTKp2yPRKWMvLRtsrQpFmIAUEkncABck+yY2htCZrpz0jLBaCnfZqluV+wnmdfIc4t1Nq6vrVfaeLZgQirdi7i6UEbQMU9aq9tF5C25SY/Sbot1FFsRQxNaqQAKy1rXemxCk6E3W5HZN7bwdJ37JpjC4YBzYDtVD9qq2/wAbWCjuXxk20MSHwdcj0WoVf+xrfITn27nK7Zr6J6uTaDa2HVMCTu9JAL+fznowxtBhcYrD66/rCN+vETzXoZSyitU+0RTHl2n/AMsvPqlH9lS/hp+UmO9DXq6HdiMOf+sg+Zkgp/8AGw58MRS/1THDCUP2VP3F/KP9To/sk90TW6cNl1ROgekb6aVqXHT7ULqjuzU/41L/AFzF/UKH7JPdhrg6H7JPZG6cNmKTfap/xaX+qDtTpL9UoFEqBK1UdpwDUKAg2yopu7GxsAfVYmwBMyFSnh0BZqaWUFjpwGu7jy8TOjoxi2IbEtpUrHs80pA2CL/iy3PMBe+7m8Cn6D9JqpxValWrGrTKM4d+yAVZSCAfRBB3cDLzGbMp1WLNa5JJ8TrymZ2PgAuPxZAGRS6AWFgWrEgWtwFM25WE0Q/vQTn2XKeW8cpj6Auxwu4gDuv+cRoW9a/9+MPN4ewflET4SfB+2vl/SLJ9/wCUUlzeHsEUvwfs+VSFZG1KdZWDlnpcHC+HnLVwd+EtjTjGlIM5X2bK+vs48prmoSF8GDJcZV2xL4YiRFbTYVtmA8BK+vsblOV6a7Z6KWNfZLDhOR8KRwmLjYpqeKYbjO3CbcdDcEqeakg+0ayuKxomVng00g6Rip+tWnU/5lNS3viz/wA0fq8G++kyd9KqQPdqK3zmahLUImvkvvlNNVgRhqDZ6VNncaqa7KyoeDZFAzEcLmH9eJYsxJJJJJ3kneTMwuMI5yentGbmcTTU/wC1cqljuAufy8eEouj6HEY5C2pzGo3LsAsB4aATgxe0C4yjdvPfyl79HlO+Kfuosf56Y/GZt7rFa/aVE1V6haXWEqTmIJ6u1rFddGPHQ6AjS5nFtUGjgHT1mUUx3l2C/Imeg7H29h6GFa1IHFFWTPlUXQsWXM+8gFjp3Ty3pdtoJWpKwLZWFVl04AimD53bwtNW8I0GydlYVKKLUq11cA5hTo02TMWJazNVBPDhwnYMFgv22K/gUf8A7phl6cKB+qB8Qh+YjHp1yop7FHyWZ3BujQwQ/wB7ivKlQH/yGNkwP28X7uHH+aYVemzH/doP78J1UelpO+w8APyl4GvBwI/9Wf38OP8AIYQqYLhTxR/69H8KEz9HbAf12HgQPwmb2rt+qld06xygOgLHkCL+2LdKtOmG06bumHw4cByufO6ud/ZAKothqG47ge6a+js0jqyFIpUgKea/ZJCKTYcCAbGeYbCc1cYjNqS+Y+IBO7ynsfSPpBnwK0V7Nl+roRxer6b/ALlEO3iV5xjfaVldj0+waml6ztWP75zKPJSPaZ2mMoAGmgGgHIDcIrCdZNIbzi845WK0oe8Ua0UDijSPPF1kCS0VpHnizwDKxisHPFngI04Jox88bPAibCic1XZqnhO4tBvIKatsJTOCtsA8JpzAIkuMqsfV2Qw4TlfBMOE2zUpE+EB4TF6cNsSaZ5QZr6mzFPCclXYamZ+Ortm5fdCdqJQxamocqOrU2Y7lDWsx7gwW/deR1Oj3I/jIG2A/Aj4zPblB6jtra2GwqF2q06pt+jo0qiuznhcoTkTmxtpuuZ5LjsS9ao1R9WdiTpYeAHAAWAHAASyobEY2ztewsN+g5ayxo7IUcJrm+RmVwbHhJ02Ux4TVU8EBwk60BL2oy1PYjTop7BM0qpDVJrtRnl2G43NOPG7CrE5tG8DrppNeqwsoi4SqxGz6NahWSp1bXRgfRJB5jTgRp5zcnaLVWDlOrVQVpU9+QMQWJPFmsLkknTU7gohISyTHRtOla8kFSc8cPN7R054s0g6yF1solzxSHrI8o4M8bNIs8WeBNmiDyHNFmgTFo2eQlos0CbPFmkGeNngT9ZFnkGaNngT5oxeQl4OeBMakYtIs0YtIJM0bNI80e8bBwgokeaEDJRKqiEJEDHkEuaPmkMIQJc0fPI4rywShoQeQ3hTQlvCBkIhAzOhIIoOaPeNAs0QaDFKJM8aBeKORXCIxRSh414ooDRoooCiiigKMDGigPGMUUBXiEaKZoePFFIChRRQHWKPFAeEIooBxo8U0FHEUUocRCKKAYjxRQH4xRRQHEUUU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303805"/>
            <a:ext cx="1233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http://tengxiangchem.com/product/2012217r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8856" y="2537124"/>
            <a:ext cx="1142976" cy="812330"/>
          </a:xfrm>
          <a:prstGeom prst="rect">
            <a:avLst/>
          </a:prstGeom>
          <a:noFill/>
        </p:spPr>
      </p:pic>
      <p:pic>
        <p:nvPicPr>
          <p:cNvPr id="15" name="Picture 2" descr="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1851" y="3275593"/>
            <a:ext cx="1399094" cy="321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0945" y="3234222"/>
            <a:ext cx="1266955" cy="315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71033" y="3690207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Polymers and polymer wastes:</a:t>
            </a:r>
          </a:p>
          <a:p>
            <a:r>
              <a:rPr lang="en-US" dirty="0" smtClean="0"/>
              <a:t>Polyethylene (PE);</a:t>
            </a:r>
          </a:p>
          <a:p>
            <a:r>
              <a:rPr lang="en-US" dirty="0" smtClean="0"/>
              <a:t>Polypropylene (PP);</a:t>
            </a:r>
          </a:p>
          <a:p>
            <a:r>
              <a:rPr lang="en-US" dirty="0" smtClean="0"/>
              <a:t>Polystyrene (PS);</a:t>
            </a:r>
          </a:p>
          <a:p>
            <a:r>
              <a:rPr lang="en-US" dirty="0" smtClean="0"/>
              <a:t>Poly(ethylene terephthalate)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Oil fractions:</a:t>
            </a:r>
          </a:p>
          <a:p>
            <a:r>
              <a:rPr lang="en-US" dirty="0" smtClean="0"/>
              <a:t>Light gas oil;</a:t>
            </a:r>
          </a:p>
          <a:p>
            <a:r>
              <a:rPr lang="en-US" dirty="0" smtClean="0"/>
              <a:t>Heavy gas oil;</a:t>
            </a:r>
          </a:p>
          <a:p>
            <a:r>
              <a:rPr lang="en-US" dirty="0" smtClean="0"/>
              <a:t>Vacuum distillate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936456" y="3727798"/>
            <a:ext cx="3207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MAIN ADVANTAGES</a:t>
            </a:r>
            <a:endParaRPr lang="ru-RU" b="1" dirty="0"/>
          </a:p>
          <a:p>
            <a:r>
              <a:rPr lang="en-US" dirty="0"/>
              <a:t>- </a:t>
            </a:r>
            <a:r>
              <a:rPr lang="en-US" dirty="0" smtClean="0"/>
              <a:t>Surplus </a:t>
            </a:r>
            <a:r>
              <a:rPr lang="en-US" dirty="0"/>
              <a:t>production of motor fuels and petrochemical products;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smtClean="0"/>
              <a:t>Relatively </a:t>
            </a:r>
            <a:r>
              <a:rPr lang="en-US" dirty="0"/>
              <a:t>low capital costs due to potential of application of the technology at existing catalytic cracking units</a:t>
            </a:r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Polymer wastes for production of motor fuels and petrochemical feedstock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88460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584</Words>
  <Application>Microsoft Office PowerPoint</Application>
  <PresentationFormat>Předvádění na obrazovce (4:3)</PresentationFormat>
  <Paragraphs>157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Тема Office</vt:lpstr>
      <vt:lpstr>Development in TIPS RAS of novel advanced processes  for conversion of  gaseous feedstock and polymer wastes to value-added chemical products </vt:lpstr>
      <vt:lpstr>Snímek 2</vt:lpstr>
      <vt:lpstr>OXIDATION OF NATURAL GASES TO SYN-GAS IN REACTOR SYSTEM WITH FEEDING OF OXIDANT AND  HYDROCAARBON IN DIFFERENT REACTORS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in TIPS RAS of novel advanced processes  for conversion of  gaseous feedstock and polymer wastes to value-added chemical products</dc:title>
  <dc:creator>Anton</dc:creator>
  <cp:lastModifiedBy>avt</cp:lastModifiedBy>
  <cp:revision>6</cp:revision>
  <dcterms:created xsi:type="dcterms:W3CDTF">2013-12-03T06:10:43Z</dcterms:created>
  <dcterms:modified xsi:type="dcterms:W3CDTF">2013-12-03T09:01:07Z</dcterms:modified>
</cp:coreProperties>
</file>